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257" r:id="rId3"/>
    <p:sldId id="258" r:id="rId4"/>
    <p:sldId id="312" r:id="rId5"/>
    <p:sldId id="261" r:id="rId6"/>
    <p:sldId id="263" r:id="rId7"/>
    <p:sldId id="262" r:id="rId8"/>
    <p:sldId id="264" r:id="rId9"/>
    <p:sldId id="265" r:id="rId10"/>
    <p:sldId id="266" r:id="rId11"/>
    <p:sldId id="268" r:id="rId12"/>
    <p:sldId id="267" r:id="rId13"/>
    <p:sldId id="269" r:id="rId14"/>
    <p:sldId id="270" r:id="rId15"/>
    <p:sldId id="272" r:id="rId16"/>
    <p:sldId id="273" r:id="rId17"/>
    <p:sldId id="274" r:id="rId18"/>
    <p:sldId id="271" r:id="rId19"/>
    <p:sldId id="278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310" r:id="rId31"/>
    <p:sldId id="287" r:id="rId32"/>
    <p:sldId id="286" r:id="rId33"/>
    <p:sldId id="288" r:id="rId34"/>
    <p:sldId id="289" r:id="rId35"/>
    <p:sldId id="290" r:id="rId36"/>
    <p:sldId id="291" r:id="rId37"/>
    <p:sldId id="293" r:id="rId38"/>
    <p:sldId id="292" r:id="rId39"/>
    <p:sldId id="295" r:id="rId40"/>
    <p:sldId id="296" r:id="rId41"/>
    <p:sldId id="294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D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6"/>
  </p:normalViewPr>
  <p:slideViewPr>
    <p:cSldViewPr snapToGrid="0" snapToObjects="1">
      <p:cViewPr>
        <p:scale>
          <a:sx n="90" d="100"/>
          <a:sy n="90" d="100"/>
        </p:scale>
        <p:origin x="89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0C07F-9D12-AC4D-91A0-BFEB0D649639}" type="datetimeFigureOut">
              <a:rPr lang="en-GB" smtClean="0"/>
              <a:t>20/02/2018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E0F38-CE74-CC40-94F5-B9ECBC688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317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C9334-9795-6D49-8806-F9A048190061}" type="datetimeFigureOut">
              <a:rPr lang="en-GB" smtClean="0"/>
              <a:t>20/02/2018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D782B-FD44-104A-AAFC-3597DE7B73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2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D782B-FD44-104A-AAFC-3597DE7B736A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23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D782B-FD44-104A-AAFC-3597DE7B736A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701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D782B-FD44-104A-AAFC-3597DE7B736A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0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D782B-FD44-104A-AAFC-3597DE7B736A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552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D782B-FD44-104A-AAFC-3597DE7B736A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21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D782B-FD44-104A-AAFC-3597DE7B736A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561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D782B-FD44-104A-AAFC-3597DE7B736A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5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D782B-FD44-104A-AAFC-3597DE7B736A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085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Build x : android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2050383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Lecture Four: Preferences and Databases</a:t>
            </a:r>
          </a:p>
          <a:p>
            <a:endParaRPr lang="en-GB" dirty="0" smtClean="0"/>
          </a:p>
          <a:p>
            <a:r>
              <a:rPr lang="en-GB" dirty="0" smtClean="0"/>
              <a:t>Handout:</a:t>
            </a:r>
          </a:p>
          <a:p>
            <a:r>
              <a:rPr lang="en-GB" b="1" dirty="0"/>
              <a:t>https://</a:t>
            </a:r>
            <a:r>
              <a:rPr lang="en-GB" b="1" dirty="0" err="1"/>
              <a:t>tinyurl.com</a:t>
            </a:r>
            <a:r>
              <a:rPr lang="en-GB" b="1" dirty="0"/>
              <a:t>/android-lecture4-handout</a:t>
            </a:r>
            <a:endParaRPr lang="en-GB" dirty="0"/>
          </a:p>
          <a:p>
            <a:r>
              <a:rPr lang="en-GB" dirty="0"/>
              <a:t/>
            </a:r>
            <a:br>
              <a:rPr lang="en-GB" dirty="0"/>
            </a:br>
            <a:endParaRPr lang="en-GB" dirty="0" smtClean="0"/>
          </a:p>
          <a:p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325241" y="5257524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6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Storing Data: Databases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Your app can </a:t>
            </a:r>
            <a:r>
              <a:rPr lang="en-GB" sz="2400" b="1" dirty="0" smtClean="0"/>
              <a:t>create and use</a:t>
            </a:r>
            <a:r>
              <a:rPr lang="en-GB" sz="2400" dirty="0" smtClean="0"/>
              <a:t> as many databases as it wants.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Databases are great for storing structured data that needs to be organised, searchable, etc.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Databases are the most </a:t>
            </a:r>
            <a:r>
              <a:rPr lang="en-GB" sz="2400" b="1" dirty="0" smtClean="0"/>
              <a:t>complicated</a:t>
            </a:r>
            <a:r>
              <a:rPr lang="en-GB" sz="2400" dirty="0" smtClean="0"/>
              <a:t> method, but also the most </a:t>
            </a:r>
            <a:r>
              <a:rPr lang="en-GB" sz="2400" b="1" dirty="0" smtClean="0"/>
              <a:t>powerful</a:t>
            </a:r>
            <a:r>
              <a:rPr lang="en-GB" sz="2400" dirty="0" smtClean="0"/>
              <a:t>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41588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740" y="2699952"/>
            <a:ext cx="9601200" cy="858795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Shared Preferences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57650" y="3932115"/>
            <a:ext cx="459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Handout:</a:t>
            </a:r>
          </a:p>
          <a:p>
            <a:pPr algn="ctr"/>
            <a:r>
              <a:rPr lang="en-GB" b="1" dirty="0"/>
              <a:t>https://</a:t>
            </a:r>
            <a:r>
              <a:rPr lang="en-GB" b="1" dirty="0" err="1"/>
              <a:t>tinyurl.com</a:t>
            </a:r>
            <a:r>
              <a:rPr lang="en-GB" b="1" dirty="0"/>
              <a:t>/android-lecture4-handout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379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Storing Data: Shared Preferences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 smtClean="0"/>
              <a:t>Shared preferences </a:t>
            </a:r>
            <a:r>
              <a:rPr lang="en-GB" sz="2400" dirty="0" smtClean="0"/>
              <a:t>are designed to store a user’s preferences and settings, like whether they have notifications turned on.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However</a:t>
            </a:r>
            <a:r>
              <a:rPr lang="mr-IN" sz="2400" dirty="0" smtClean="0"/>
              <a:t>…</a:t>
            </a:r>
            <a:r>
              <a:rPr lang="en-GB" sz="2400" dirty="0" smtClean="0"/>
              <a:t> you can actually use the for </a:t>
            </a:r>
            <a:r>
              <a:rPr lang="en-GB" sz="2400" b="1" dirty="0" smtClean="0"/>
              <a:t>any kind of simple key/value information</a:t>
            </a:r>
            <a:r>
              <a:rPr lang="en-GB" sz="2400" dirty="0" smtClean="0"/>
              <a:t>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2648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Storing Data: Shared Preferences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311400"/>
            <a:ext cx="77724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8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24880" y="5461686"/>
            <a:ext cx="2893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Coding time!</a:t>
            </a:r>
            <a:endParaRPr lang="en-GB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900" y="622986"/>
            <a:ext cx="8267700" cy="4838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74871" y="6169572"/>
            <a:ext cx="459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Handout:</a:t>
            </a:r>
          </a:p>
          <a:p>
            <a:pPr algn="ctr"/>
            <a:r>
              <a:rPr lang="en-GB" b="1" dirty="0"/>
              <a:t>https://</a:t>
            </a:r>
            <a:r>
              <a:rPr lang="en-GB" b="1" dirty="0" err="1"/>
              <a:t>tinyurl.com</a:t>
            </a:r>
            <a:r>
              <a:rPr lang="en-GB" b="1" dirty="0"/>
              <a:t>/android-lecture4-handout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873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740" y="2699952"/>
            <a:ext cx="9601200" cy="858795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Side Note: Models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5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44921" y="5511113"/>
            <a:ext cx="75098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 smtClean="0"/>
              <a:t>Not </a:t>
            </a:r>
            <a:r>
              <a:rPr lang="en-GB" sz="6000" dirty="0" smtClean="0"/>
              <a:t>this kind of model.</a:t>
            </a:r>
            <a:endParaRPr lang="en-GB" sz="6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950" y="715434"/>
            <a:ext cx="3987800" cy="4533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534" y="715434"/>
            <a:ext cx="29972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44921" y="5511113"/>
            <a:ext cx="63177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/>
              <a:t>T</a:t>
            </a:r>
            <a:r>
              <a:rPr lang="en-GB" sz="6000" b="1" dirty="0" smtClean="0"/>
              <a:t>his</a:t>
            </a:r>
            <a:r>
              <a:rPr lang="en-GB" sz="6000" dirty="0" smtClean="0"/>
              <a:t> kind of model!</a:t>
            </a:r>
            <a:endParaRPr lang="en-GB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590" y="329513"/>
            <a:ext cx="76835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A model is a</a:t>
            </a:r>
            <a:r>
              <a:rPr lang="en-GB" sz="2400" b="1" dirty="0"/>
              <a:t> </a:t>
            </a:r>
            <a:r>
              <a:rPr lang="en-GB" sz="2400" b="1" dirty="0" smtClean="0"/>
              <a:t>representation </a:t>
            </a:r>
            <a:r>
              <a:rPr lang="en-GB" sz="2400" dirty="0" smtClean="0"/>
              <a:t>of some item or entity.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In </a:t>
            </a:r>
            <a:r>
              <a:rPr lang="en-GB" sz="2400" b="1" dirty="0" smtClean="0"/>
              <a:t>Java (and therefore Android)</a:t>
            </a:r>
            <a:r>
              <a:rPr lang="en-GB" sz="2400" dirty="0" smtClean="0"/>
              <a:t>, a model is generally </a:t>
            </a:r>
            <a:r>
              <a:rPr lang="en-GB" sz="2400" b="1" dirty="0" smtClean="0"/>
              <a:t>a class</a:t>
            </a:r>
            <a:r>
              <a:rPr lang="en-GB" sz="2400" dirty="0" smtClean="0"/>
              <a:t> that represents one of the items or entities your software deals with.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We need a model that </a:t>
            </a:r>
            <a:r>
              <a:rPr lang="en-GB" sz="2400" b="1" dirty="0" smtClean="0"/>
              <a:t>represents a task.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9827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24880" y="5461686"/>
            <a:ext cx="2893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Coding time!</a:t>
            </a:r>
            <a:endParaRPr lang="en-GB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250" y="461433"/>
            <a:ext cx="64770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9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740" y="2699952"/>
            <a:ext cx="9601200" cy="858795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Recap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57650" y="3932115"/>
            <a:ext cx="459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Handout:</a:t>
            </a:r>
          </a:p>
          <a:p>
            <a:pPr algn="ctr"/>
            <a:r>
              <a:rPr lang="en-GB" b="1" dirty="0"/>
              <a:t>https://</a:t>
            </a:r>
            <a:r>
              <a:rPr lang="en-GB" b="1" dirty="0" err="1"/>
              <a:t>tinyurl.com</a:t>
            </a:r>
            <a:r>
              <a:rPr lang="en-GB" b="1" dirty="0"/>
              <a:t>/android-lecture4-handout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321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740" y="2699952"/>
            <a:ext cx="9601200" cy="858795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Databases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57650" y="3932115"/>
            <a:ext cx="459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Handout:</a:t>
            </a:r>
          </a:p>
          <a:p>
            <a:pPr algn="ctr"/>
            <a:r>
              <a:rPr lang="en-GB" b="1" dirty="0"/>
              <a:t>https://</a:t>
            </a:r>
            <a:r>
              <a:rPr lang="en-GB" b="1" dirty="0" err="1"/>
              <a:t>tinyurl.com</a:t>
            </a:r>
            <a:r>
              <a:rPr lang="en-GB" b="1" dirty="0"/>
              <a:t>/android-lecture4-handout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385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Databases: 60-Second Recap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092" y="1522742"/>
            <a:ext cx="2054654" cy="20546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230" y="1522742"/>
            <a:ext cx="2259570" cy="2259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54" y="4414338"/>
            <a:ext cx="4521200" cy="2324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78672" y="404500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chemeClr val="accent6">
                    <a:lumMod val="75000"/>
                  </a:schemeClr>
                </a:solidFill>
              </a:rPr>
              <a:t>Column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31743" y="5576388"/>
            <a:ext cx="59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70C0"/>
                </a:solidFill>
              </a:rPr>
              <a:t>Row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3155" y="4414338"/>
            <a:ext cx="29301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Row:</a:t>
            </a:r>
          </a:p>
          <a:p>
            <a:r>
              <a:rPr lang="en-GB" dirty="0" smtClean="0"/>
              <a:t>A single object, item, record</a:t>
            </a:r>
          </a:p>
          <a:p>
            <a:r>
              <a:rPr lang="en-GB" dirty="0" smtClean="0"/>
              <a:t>or entity of your data.</a:t>
            </a:r>
          </a:p>
          <a:p>
            <a:endParaRPr lang="en-GB" dirty="0"/>
          </a:p>
          <a:p>
            <a:r>
              <a:rPr lang="en-GB" b="1" dirty="0" smtClean="0"/>
              <a:t>Column:</a:t>
            </a:r>
          </a:p>
          <a:p>
            <a:r>
              <a:rPr lang="en-GB" dirty="0" smtClean="0"/>
              <a:t>A property or attribute about</a:t>
            </a:r>
          </a:p>
          <a:p>
            <a:r>
              <a:rPr lang="en-GB" dirty="0" smtClean="0"/>
              <a:t>your data.</a:t>
            </a:r>
            <a:endParaRPr lang="en-GB" dirty="0"/>
          </a:p>
        </p:txBody>
      </p:sp>
      <p:cxnSp>
        <p:nvCxnSpPr>
          <p:cNvPr id="11" name="Straight Arrow Connector 10"/>
          <p:cNvCxnSpPr>
            <a:stCxn id="4" idx="3"/>
          </p:cNvCxnSpPr>
          <p:nvPr/>
        </p:nvCxnSpPr>
        <p:spPr>
          <a:xfrm>
            <a:off x="3558746" y="2550069"/>
            <a:ext cx="5053913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8297333" y="3577396"/>
            <a:ext cx="1148721" cy="652276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26195" y="2131365"/>
            <a:ext cx="340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 database contains many </a:t>
            </a:r>
            <a:r>
              <a:rPr lang="en-GB" b="1" dirty="0" smtClean="0"/>
              <a:t>tables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9075643" y="3814686"/>
            <a:ext cx="223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A table looks like this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446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Databases: SQL and SQLite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057650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Databases often use </a:t>
            </a:r>
            <a:r>
              <a:rPr lang="en-GB" sz="2400" b="1" dirty="0" smtClean="0"/>
              <a:t>SQL</a:t>
            </a:r>
            <a:r>
              <a:rPr lang="en-GB" sz="2400" dirty="0" smtClean="0"/>
              <a:t>, which stands for </a:t>
            </a:r>
            <a:r>
              <a:rPr lang="en-GB" sz="2400" b="1" dirty="0" smtClean="0"/>
              <a:t>Structured Query Language.</a:t>
            </a:r>
            <a:endParaRPr lang="en-GB" sz="2400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i="0" dirty="0" smtClean="0"/>
              <a:t>A set of questions and commands you can send to a database.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i="0" dirty="0" smtClean="0"/>
              <a:t>Allow you to </a:t>
            </a:r>
            <a:r>
              <a:rPr lang="en-GB" sz="1800" b="1" i="0" dirty="0" smtClean="0"/>
              <a:t>create, read, update and delete</a:t>
            </a:r>
            <a:r>
              <a:rPr lang="en-GB" sz="1800" i="0" dirty="0" smtClean="0"/>
              <a:t> records.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smtClean="0"/>
              <a:t>Android uses </a:t>
            </a:r>
            <a:r>
              <a:rPr lang="en-GB" sz="2400" b="1" dirty="0" smtClean="0"/>
              <a:t>SQLite</a:t>
            </a:r>
            <a:r>
              <a:rPr lang="en-GB" sz="2400" dirty="0" smtClean="0"/>
              <a:t>, which is a lightweight version of SQL.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i="0" dirty="0" smtClean="0"/>
              <a:t>It’s a bit less powerful, but also better at running on mobile devices.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i="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smtClean="0"/>
              <a:t>Example queries: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SELECT Name, Age FROM Users;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0" dirty="0" smtClean="0">
                <a:latin typeface="Courier" charset="0"/>
                <a:ea typeface="Courier" charset="0"/>
                <a:cs typeface="Courier" charset="0"/>
              </a:rPr>
              <a:t>SELECT * FROM Users WHERE alive = “Y”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SELECT * FROM Users ORDER BY age DESC;</a:t>
            </a:r>
            <a:endParaRPr lang="en-GB" i="0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233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Databases: SQL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038" y="1973262"/>
            <a:ext cx="6426200" cy="2298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3792" y="4970243"/>
            <a:ext cx="70968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Courier" charset="0"/>
                <a:ea typeface="Courier" charset="0"/>
                <a:cs typeface="Courier" charset="0"/>
              </a:rPr>
              <a:t>SELECT Name, Age FROM Users;</a:t>
            </a:r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613873" y="1603930"/>
            <a:ext cx="796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Users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448754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Databases: SQL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623792" y="4970243"/>
            <a:ext cx="70968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Courier" charset="0"/>
                <a:ea typeface="Courier" charset="0"/>
                <a:cs typeface="Courier" charset="0"/>
              </a:rPr>
              <a:t>SELECT Name, Age FROM Users;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7" y="2171700"/>
            <a:ext cx="21844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49849" y="1653504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Courier" charset="0"/>
                <a:ea typeface="Courier" charset="0"/>
                <a:cs typeface="Courier" charset="0"/>
              </a:rPr>
              <a:t>SELECT Name, Age FROM Users;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763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Databases: SQL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038" y="1973262"/>
            <a:ext cx="6426200" cy="2298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80842" y="4955955"/>
            <a:ext cx="93185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latin typeface="Courier" charset="0"/>
                <a:ea typeface="Courier" charset="0"/>
                <a:cs typeface="Courier" charset="0"/>
              </a:rPr>
              <a:t>SELECT * FROM Users WHERE alive = “Y”</a:t>
            </a:r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613873" y="1603930"/>
            <a:ext cx="796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Users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953113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Databases: SQL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880842" y="4955955"/>
            <a:ext cx="93185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Courier" charset="0"/>
                <a:ea typeface="Courier" charset="0"/>
                <a:cs typeface="Courier" charset="0"/>
              </a:rPr>
              <a:t>SELECT * FROM Users WHERE alive = “Y”</a:t>
            </a:r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600864" y="1661080"/>
            <a:ext cx="5878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Courier" charset="0"/>
                <a:ea typeface="Courier" charset="0"/>
                <a:cs typeface="Courier" charset="0"/>
              </a:rPr>
              <a:t>SELECT * FROM Users WHERE alive = “Y”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050" y="2171700"/>
            <a:ext cx="64643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62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Databases: SQL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038" y="1973262"/>
            <a:ext cx="6426200" cy="2298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3692" y="4827368"/>
            <a:ext cx="95654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latin typeface="Courier" charset="0"/>
                <a:ea typeface="Courier" charset="0"/>
                <a:cs typeface="Courier" charset="0"/>
              </a:rPr>
              <a:t>SELECT * FROM Users ORDER BY age DESC;</a:t>
            </a:r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613873" y="1603930"/>
            <a:ext cx="796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Users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707610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Databases: SQL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823692" y="4827368"/>
            <a:ext cx="95654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Courier" charset="0"/>
                <a:ea typeface="Courier" charset="0"/>
                <a:cs typeface="Courier" charset="0"/>
              </a:rPr>
              <a:t>SELECT * FROM Users ORDER BY age DESC;</a:t>
            </a:r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996008" y="1762719"/>
            <a:ext cx="6032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Courier" charset="0"/>
                <a:ea typeface="Courier" charset="0"/>
                <a:cs typeface="Courier" charset="0"/>
              </a:rPr>
              <a:t>SELECT * FROM Users ORDER BY age DESC;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19" y="2171700"/>
            <a:ext cx="64516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4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We will cover four parts to using databases in Android;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/>
              <a:t>Creating a database handler/helper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/>
              <a:t>Creating a table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/>
              <a:t>Inserting a task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/>
              <a:t>Reading tasks</a:t>
            </a:r>
            <a:endParaRPr lang="en-GB" sz="2400" i="0" dirty="0"/>
          </a:p>
        </p:txBody>
      </p:sp>
    </p:spTree>
    <p:extLst>
      <p:ext uri="{BB962C8B-B14F-4D97-AF65-F5344CB8AC3E}">
        <p14:creationId xmlns:p14="http://schemas.microsoft.com/office/powerpoint/2010/main" val="1713477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Recap </a:t>
            </a:r>
            <a:r>
              <a:rPr lang="mr-IN" dirty="0" smtClean="0"/>
              <a:t>–</a:t>
            </a:r>
            <a:r>
              <a:rPr lang="en-GB" dirty="0" smtClean="0"/>
              <a:t> What are we doing?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We’re going to build a basic </a:t>
            </a:r>
            <a:r>
              <a:rPr lang="en-GB" sz="2400" dirty="0" err="1" smtClean="0"/>
              <a:t>todo</a:t>
            </a:r>
            <a:r>
              <a:rPr lang="en-GB" sz="2400" dirty="0" smtClean="0"/>
              <a:t> list app, </a:t>
            </a:r>
            <a:r>
              <a:rPr lang="en-GB" sz="2400" b="1" dirty="0" smtClean="0"/>
              <a:t>KCL Tech </a:t>
            </a:r>
            <a:r>
              <a:rPr lang="en-GB" sz="2400" b="1" dirty="0" err="1" smtClean="0"/>
              <a:t>Todo</a:t>
            </a:r>
            <a:r>
              <a:rPr lang="en-GB" sz="240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If you want a preview, it is </a:t>
            </a:r>
            <a:r>
              <a:rPr lang="en-GB" sz="2400" b="1" dirty="0" smtClean="0"/>
              <a:t>available on Google Play.</a:t>
            </a:r>
            <a:endParaRPr lang="en-GB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/>
              <a:t>Search for ”</a:t>
            </a:r>
            <a:r>
              <a:rPr lang="en-GB" sz="2400" b="1" i="0" dirty="0" smtClean="0"/>
              <a:t>KCL Tech </a:t>
            </a:r>
            <a:r>
              <a:rPr lang="en-GB" sz="2400" b="1" i="0" dirty="0" err="1" smtClean="0"/>
              <a:t>Todo</a:t>
            </a:r>
            <a:r>
              <a:rPr lang="en-GB" sz="2400" b="1" i="0" dirty="0" smtClean="0"/>
              <a:t>” </a:t>
            </a:r>
            <a:r>
              <a:rPr lang="en-GB" sz="2400" i="0" dirty="0" smtClean="0"/>
              <a:t>on Google or on the Play Store.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0577" b="3825"/>
          <a:stretch/>
        </p:blipFill>
        <p:spPr>
          <a:xfrm>
            <a:off x="2655277" y="4264270"/>
            <a:ext cx="7244861" cy="259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1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53518" y="5461686"/>
            <a:ext cx="2427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Break! </a:t>
            </a:r>
            <a:r>
              <a:rPr lang="en-GB" sz="1600" smtClean="0"/>
              <a:t>10 mins</a:t>
            </a:r>
            <a:endParaRPr lang="en-GB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72" y="1054786"/>
            <a:ext cx="8915400" cy="4406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54293" y="6169572"/>
            <a:ext cx="459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Handout:</a:t>
            </a:r>
          </a:p>
          <a:p>
            <a:pPr algn="ctr"/>
            <a:r>
              <a:rPr lang="en-GB" b="1" dirty="0"/>
              <a:t>https://</a:t>
            </a:r>
            <a:r>
              <a:rPr lang="en-GB" b="1" dirty="0" err="1"/>
              <a:t>tinyurl.com</a:t>
            </a:r>
            <a:r>
              <a:rPr lang="en-GB" b="1" dirty="0"/>
              <a:t>/android-lecture4-handout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418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590" y="2314189"/>
            <a:ext cx="9601200" cy="85879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400" dirty="0" smtClean="0"/>
              <a:t>Databases:</a:t>
            </a:r>
            <a:br>
              <a:rPr lang="en-GB" sz="5400" dirty="0" smtClean="0"/>
            </a:br>
            <a:r>
              <a:rPr lang="en-GB" sz="5400" dirty="0" smtClean="0"/>
              <a:t>Creating a Helper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92311" y="4046415"/>
            <a:ext cx="459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Handout:</a:t>
            </a:r>
          </a:p>
          <a:p>
            <a:pPr algn="ctr"/>
            <a:r>
              <a:rPr lang="en-GB" b="1" dirty="0"/>
              <a:t>https://</a:t>
            </a:r>
            <a:r>
              <a:rPr lang="en-GB" b="1" dirty="0" err="1"/>
              <a:t>tinyurl.com</a:t>
            </a:r>
            <a:r>
              <a:rPr lang="en-GB" b="1" dirty="0"/>
              <a:t>/android-lecture4-handout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66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Databases: Creating a Helper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A </a:t>
            </a:r>
            <a:r>
              <a:rPr lang="en-GB" sz="2400" b="1" dirty="0" smtClean="0"/>
              <a:t>helper/handler </a:t>
            </a:r>
            <a:r>
              <a:rPr lang="en-GB" sz="2400" dirty="0" smtClean="0"/>
              <a:t>is a tool that makes working with SQLite databases easier.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Remember how we made an adapter by extending </a:t>
            </a:r>
            <a:r>
              <a:rPr lang="en-GB" sz="2400" dirty="0" err="1" smtClean="0">
                <a:latin typeface="Courier" charset="0"/>
                <a:ea typeface="Courier" charset="0"/>
                <a:cs typeface="Courier" charset="0"/>
              </a:rPr>
              <a:t>BaseAdapter</a:t>
            </a:r>
            <a:r>
              <a:rPr lang="en-GB" sz="2400" dirty="0" smtClean="0"/>
              <a:t>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To make our own helper, we extend </a:t>
            </a:r>
            <a:r>
              <a:rPr lang="en-GB" sz="2400" dirty="0" err="1" smtClean="0">
                <a:latin typeface="Courier" charset="0"/>
                <a:ea typeface="Courier" charset="0"/>
                <a:cs typeface="Courier" charset="0"/>
              </a:rPr>
              <a:t>SQLiteOpenHelper</a:t>
            </a:r>
            <a:r>
              <a:rPr lang="en-GB" sz="2400" dirty="0" smtClean="0"/>
              <a:t>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14354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24880" y="5461686"/>
            <a:ext cx="2893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Coding time!</a:t>
            </a:r>
            <a:endParaRPr lang="en-GB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050" y="881062"/>
            <a:ext cx="63754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8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590" y="2314189"/>
            <a:ext cx="9601200" cy="85879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400" dirty="0" smtClean="0"/>
              <a:t>Databases:</a:t>
            </a:r>
            <a:br>
              <a:rPr lang="en-GB" sz="5400" dirty="0" smtClean="0"/>
            </a:br>
            <a:r>
              <a:rPr lang="en-GB" sz="5400" dirty="0" smtClean="0"/>
              <a:t>Creating a Table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4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Databases </a:t>
            </a:r>
            <a:r>
              <a:rPr lang="mr-IN" dirty="0" smtClean="0"/>
              <a:t>–</a:t>
            </a:r>
            <a:r>
              <a:rPr lang="en-GB" dirty="0" smtClean="0"/>
              <a:t> Creating a Table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We will use an SQL command to create a table.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988" y="3035300"/>
            <a:ext cx="65278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24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24880" y="5461686"/>
            <a:ext cx="2893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Coding time!</a:t>
            </a:r>
            <a:endParaRPr lang="en-GB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600" y="902386"/>
            <a:ext cx="59563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7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590" y="2314189"/>
            <a:ext cx="9601200" cy="85879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400" dirty="0" smtClean="0"/>
              <a:t>Databases:</a:t>
            </a:r>
            <a:br>
              <a:rPr lang="en-GB" sz="5400" dirty="0" smtClean="0"/>
            </a:br>
            <a:r>
              <a:rPr lang="en-GB" sz="5400" dirty="0" smtClean="0"/>
              <a:t>Inserting a Task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1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Databases: Inserting a Task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271963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We </a:t>
            </a:r>
            <a:r>
              <a:rPr lang="en-GB" sz="2400" b="1" dirty="0" smtClean="0"/>
              <a:t>could</a:t>
            </a:r>
            <a:r>
              <a:rPr lang="en-GB" sz="2400" dirty="0" smtClean="0"/>
              <a:t> use SQL, but there’s a </a:t>
            </a:r>
            <a:r>
              <a:rPr lang="en-GB" sz="2400" b="1" dirty="0" smtClean="0"/>
              <a:t>better way</a:t>
            </a:r>
            <a:r>
              <a:rPr lang="en-GB" sz="240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If we can convert our task into a </a:t>
            </a:r>
            <a:r>
              <a:rPr lang="en-GB" sz="2400" dirty="0" err="1" smtClean="0">
                <a:solidFill>
                  <a:schemeClr val="accent6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ContentValues</a:t>
            </a:r>
            <a:r>
              <a:rPr lang="en-GB" sz="2400" dirty="0" smtClean="0">
                <a:solidFill>
                  <a:schemeClr val="accent6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GB" sz="2400" dirty="0" smtClean="0">
                <a:solidFill>
                  <a:schemeClr val="tx1"/>
                </a:solidFill>
                <a:ea typeface="Courier" charset="0"/>
                <a:cs typeface="Courier" charset="0"/>
              </a:rPr>
              <a:t>object,</a:t>
            </a:r>
            <a:r>
              <a:rPr lang="en-GB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GB" sz="2400" dirty="0" smtClean="0">
                <a:solidFill>
                  <a:schemeClr val="tx1"/>
                </a:solidFill>
                <a:ea typeface="Courier" charset="0"/>
                <a:cs typeface="Courier" charset="0"/>
              </a:rPr>
              <a:t>we can insert that directly.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>
              <a:solidFill>
                <a:schemeClr val="tx1"/>
              </a:solidFill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>
                <a:solidFill>
                  <a:schemeClr val="tx1"/>
                </a:solidFill>
                <a:ea typeface="Courier" charset="0"/>
                <a:cs typeface="Courier" charset="0"/>
              </a:rPr>
              <a:t>A </a:t>
            </a:r>
            <a:r>
              <a:rPr lang="en-GB" sz="2400" b="1" dirty="0" err="1" smtClean="0">
                <a:solidFill>
                  <a:schemeClr val="tx1"/>
                </a:solidFill>
                <a:ea typeface="Courier" charset="0"/>
                <a:cs typeface="Courier" charset="0"/>
              </a:rPr>
              <a:t>ContentValues</a:t>
            </a:r>
            <a:r>
              <a:rPr lang="en-GB" sz="2400" b="1" dirty="0" smtClean="0">
                <a:solidFill>
                  <a:schemeClr val="tx1"/>
                </a:solidFill>
                <a:ea typeface="Courier" charset="0"/>
                <a:cs typeface="Courier" charset="0"/>
              </a:rPr>
              <a:t> </a:t>
            </a:r>
            <a:r>
              <a:rPr lang="en-GB" sz="2400" dirty="0" smtClean="0">
                <a:solidFill>
                  <a:schemeClr val="tx1"/>
                </a:solidFill>
                <a:ea typeface="Courier" charset="0"/>
                <a:cs typeface="Courier" charset="0"/>
              </a:rPr>
              <a:t>object simply stores key/value pairs of information, just like a Bundle (lecture three).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>
              <a:solidFill>
                <a:schemeClr val="tx1"/>
              </a:solidFill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>
                <a:solidFill>
                  <a:schemeClr val="tx1"/>
                </a:solidFill>
                <a:ea typeface="Courier" charset="0"/>
                <a:cs typeface="Courier" charset="0"/>
              </a:rPr>
              <a:t>We’re going to handle </a:t>
            </a:r>
            <a:r>
              <a:rPr lang="en-GB" sz="2400" b="1" dirty="0" smtClean="0">
                <a:solidFill>
                  <a:schemeClr val="tx1"/>
                </a:solidFill>
                <a:ea typeface="Courier" charset="0"/>
                <a:cs typeface="Courier" charset="0"/>
              </a:rPr>
              <a:t>create and update</a:t>
            </a:r>
            <a:r>
              <a:rPr lang="en-GB" sz="2400" dirty="0" smtClean="0">
                <a:solidFill>
                  <a:schemeClr val="tx1"/>
                </a:solidFill>
                <a:ea typeface="Courier" charset="0"/>
                <a:cs typeface="Courier" charset="0"/>
              </a:rPr>
              <a:t> of a Task in the same method by telling the database to </a:t>
            </a:r>
            <a:r>
              <a:rPr lang="en-GB" sz="2400" b="1" dirty="0" smtClean="0">
                <a:solidFill>
                  <a:schemeClr val="tx1"/>
                </a:solidFill>
                <a:ea typeface="Courier" charset="0"/>
                <a:cs typeface="Courier" charset="0"/>
              </a:rPr>
              <a:t>replace</a:t>
            </a:r>
            <a:r>
              <a:rPr lang="en-GB" sz="2400" dirty="0" smtClean="0">
                <a:solidFill>
                  <a:schemeClr val="tx1"/>
                </a:solidFill>
                <a:ea typeface="Courier" charset="0"/>
                <a:cs typeface="Courier" charset="0"/>
              </a:rPr>
              <a:t> any task that has the same ID.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13501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24880" y="5461686"/>
            <a:ext cx="2893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Coding time!</a:t>
            </a:r>
            <a:endParaRPr lang="en-GB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13" y="1136650"/>
            <a:ext cx="67691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Recap - ListViews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 smtClean="0"/>
              <a:t>ListViews 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 smtClean="0"/>
              <a:t>Adapters </a:t>
            </a:r>
            <a:r>
              <a:rPr lang="mr-IN" sz="2400" b="1" dirty="0" smtClean="0"/>
              <a:t>…</a:t>
            </a:r>
            <a:endParaRPr lang="en-GB" sz="2400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b="1" dirty="0">
              <a:solidFill>
                <a:schemeClr val="tx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26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590" y="2314189"/>
            <a:ext cx="9601200" cy="85879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400" dirty="0" smtClean="0"/>
              <a:t>Databases:</a:t>
            </a:r>
            <a:br>
              <a:rPr lang="en-GB" sz="5400" dirty="0" smtClean="0"/>
            </a:br>
            <a:r>
              <a:rPr lang="en-GB" sz="5400" dirty="0" smtClean="0"/>
              <a:t>Reading Tasks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6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Database: Reading Tasks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2286000"/>
            <a:ext cx="10315575" cy="35814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This time we will use SQL </a:t>
            </a:r>
            <a:r>
              <a:rPr lang="mr-IN" sz="2400" dirty="0" smtClean="0"/>
              <a:t>–</a:t>
            </a:r>
            <a:r>
              <a:rPr lang="en-GB" sz="2400" dirty="0" smtClean="0"/>
              <a:t> using two different queries.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To get all uncomplete tasks: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SELECT * FROM Tasks WHERE </a:t>
            </a:r>
            <a:r>
              <a:rPr lang="en-GB" dirty="0" err="1" smtClean="0">
                <a:latin typeface="Courier" charset="0"/>
                <a:ea typeface="Courier" charset="0"/>
                <a:cs typeface="Courier" charset="0"/>
              </a:rPr>
              <a:t>is_complete</a:t>
            </a:r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 = 0 ORDER BY </a:t>
            </a:r>
            <a:r>
              <a:rPr lang="en-GB" dirty="0" err="1" smtClean="0">
                <a:latin typeface="Courier" charset="0"/>
                <a:ea typeface="Courier" charset="0"/>
                <a:cs typeface="Courier" charset="0"/>
              </a:rPr>
              <a:t>due_date</a:t>
            </a:r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 ASC;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>
                <a:ea typeface="Courier" charset="0"/>
                <a:cs typeface="Courier" charset="0"/>
              </a:rPr>
              <a:t>To get a single, specific task: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ourier" charset="0"/>
                <a:ea typeface="Courier" charset="0"/>
                <a:cs typeface="Courier" charset="0"/>
              </a:rPr>
              <a:t>SELECT * FROM Tasks WHERE </a:t>
            </a:r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id </a:t>
            </a:r>
            <a:r>
              <a:rPr lang="en-GB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0;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093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Databases: Reading Tasks/Cursors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Both of those queries return a 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Cursor</a:t>
            </a:r>
            <a:r>
              <a:rPr lang="en-GB" sz="2400" dirty="0" smtClean="0">
                <a:ea typeface="Courier" charset="0"/>
                <a:cs typeface="Courier" charset="0"/>
              </a:rPr>
              <a:t>. Cursors are special</a:t>
            </a:r>
            <a:r>
              <a:rPr lang="mr-IN" sz="2400" dirty="0" smtClean="0">
                <a:ea typeface="Courier" charset="0"/>
                <a:cs typeface="Courier" charset="0"/>
              </a:rPr>
              <a:t>…</a:t>
            </a:r>
            <a:endParaRPr lang="en-GB" sz="2400" dirty="0" smtClean="0"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>
                <a:ea typeface="Courier" charset="0"/>
                <a:cs typeface="Courier" charset="0"/>
              </a:rPr>
              <a:t>A cursor is </a:t>
            </a:r>
            <a:r>
              <a:rPr lang="en-GB" sz="2400" b="1" dirty="0" smtClean="0">
                <a:ea typeface="Courier" charset="0"/>
                <a:cs typeface="Courier" charset="0"/>
              </a:rPr>
              <a:t>one object </a:t>
            </a:r>
            <a:r>
              <a:rPr lang="en-GB" sz="2400" dirty="0" smtClean="0">
                <a:ea typeface="Courier" charset="0"/>
                <a:cs typeface="Courier" charset="0"/>
              </a:rPr>
              <a:t>that can represent </a:t>
            </a:r>
            <a:r>
              <a:rPr lang="en-GB" sz="2400" b="1" dirty="0" smtClean="0">
                <a:ea typeface="Courier" charset="0"/>
                <a:cs typeface="Courier" charset="0"/>
              </a:rPr>
              <a:t>any number of rows </a:t>
            </a:r>
            <a:r>
              <a:rPr lang="en-GB" sz="2400" dirty="0" smtClean="0">
                <a:ea typeface="Courier" charset="0"/>
                <a:cs typeface="Courier" charset="0"/>
              </a:rPr>
              <a:t>from your database.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>
                <a:ea typeface="Courier" charset="0"/>
                <a:cs typeface="Courier" charset="0"/>
              </a:rPr>
              <a:t>It does this by only “looking at” </a:t>
            </a:r>
            <a:r>
              <a:rPr lang="en-GB" sz="2400" b="1" dirty="0" smtClean="0">
                <a:ea typeface="Courier" charset="0"/>
                <a:cs typeface="Courier" charset="0"/>
              </a:rPr>
              <a:t>one record at a time </a:t>
            </a:r>
            <a:r>
              <a:rPr lang="en-GB" sz="2400" dirty="0" smtClean="0">
                <a:ea typeface="Courier" charset="0"/>
                <a:cs typeface="Courier" charset="0"/>
              </a:rPr>
              <a:t> and using a </a:t>
            </a:r>
            <a:r>
              <a:rPr lang="en-GB" sz="2400" b="1" dirty="0" smtClean="0">
                <a:ea typeface="Courier" charset="0"/>
                <a:cs typeface="Courier" charset="0"/>
              </a:rPr>
              <a:t>pointer </a:t>
            </a:r>
            <a:r>
              <a:rPr lang="en-GB" sz="2400" dirty="0" smtClean="0">
                <a:ea typeface="Courier" charset="0"/>
                <a:cs typeface="Courier" charset="0"/>
              </a:rPr>
              <a:t>to remember which one it is currently looking at.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940753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Databases:  Reading Tasks/Cursors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0218"/>
            <a:ext cx="9601200" cy="1014413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Here is an </a:t>
            </a:r>
            <a:r>
              <a:rPr lang="en-GB" sz="2400" b="1" dirty="0" smtClean="0"/>
              <a:t>example result set</a:t>
            </a:r>
            <a:r>
              <a:rPr lang="en-GB" sz="2400" dirty="0" smtClean="0"/>
              <a:t>, and our </a:t>
            </a:r>
            <a:r>
              <a:rPr lang="en-GB" sz="2400" b="1" dirty="0" smtClean="0"/>
              <a:t>pointer</a:t>
            </a:r>
            <a:r>
              <a:rPr lang="en-GB" sz="2400" dirty="0" smtClean="0"/>
              <a:t>. To start with, it doesn’t point to anything.</a:t>
            </a:r>
            <a:endParaRPr lang="en-GB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5" y="3357563"/>
            <a:ext cx="11239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26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Databases:  Reading Tasks/Cursors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0218"/>
            <a:ext cx="9601200" cy="1092995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We can call </a:t>
            </a:r>
            <a:r>
              <a:rPr lang="en-GB" sz="2400" dirty="0" err="1" smtClean="0">
                <a:latin typeface="Courier" charset="0"/>
                <a:ea typeface="Courier" charset="0"/>
                <a:cs typeface="Courier" charset="0"/>
              </a:rPr>
              <a:t>moveToFirst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() </a:t>
            </a:r>
            <a:r>
              <a:rPr lang="en-GB" sz="2400" dirty="0" smtClean="0"/>
              <a:t>to start looking at the first result.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This returns false if there </a:t>
            </a:r>
            <a:r>
              <a:rPr lang="en-GB" sz="2400" b="1" dirty="0" smtClean="0"/>
              <a:t>isn’t</a:t>
            </a:r>
            <a:r>
              <a:rPr lang="en-GB" sz="2400" dirty="0" smtClean="0"/>
              <a:t> a first result (i.e. the result set is empty).</a:t>
            </a:r>
            <a:endParaRPr lang="en-GB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5" y="3357563"/>
            <a:ext cx="11239500" cy="3238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214688" y="4786313"/>
            <a:ext cx="3457575" cy="21431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14601" y="4563130"/>
            <a:ext cx="414337" cy="523220"/>
          </a:xfrm>
          <a:prstGeom prst="rect">
            <a:avLst/>
          </a:prstGeom>
          <a:solidFill>
            <a:srgbClr val="EAD1DC"/>
          </a:solidFill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0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55768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Databases:  Reading Tasks/Cursors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0218"/>
            <a:ext cx="9601200" cy="1092995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We can now use </a:t>
            </a:r>
            <a:r>
              <a:rPr lang="en-GB" sz="2400" dirty="0" err="1" smtClean="0">
                <a:latin typeface="Courier" charset="0"/>
                <a:ea typeface="Courier" charset="0"/>
                <a:cs typeface="Courier" charset="0"/>
              </a:rPr>
              <a:t>getInt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400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GB" sz="2400" dirty="0" smtClean="0"/>
              <a:t>, </a:t>
            </a:r>
            <a:r>
              <a:rPr lang="en-GB" sz="2400" dirty="0" err="1" smtClean="0">
                <a:latin typeface="Courier" charset="0"/>
                <a:ea typeface="Courier" charset="0"/>
                <a:cs typeface="Courier" charset="0"/>
              </a:rPr>
              <a:t>getString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400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GB" sz="2400" dirty="0" smtClean="0"/>
              <a:t>to read information about the active result.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5" y="3357563"/>
            <a:ext cx="11239500" cy="3238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214688" y="4786313"/>
            <a:ext cx="3457575" cy="21431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14601" y="4563130"/>
            <a:ext cx="414337" cy="523220"/>
          </a:xfrm>
          <a:prstGeom prst="rect">
            <a:avLst/>
          </a:prstGeom>
          <a:solidFill>
            <a:srgbClr val="EAD1DC"/>
          </a:solidFill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0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687146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Databases:  Reading Tasks/Cursors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0218"/>
            <a:ext cx="10129838" cy="1607345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These methods take the column number as an argument, starting at zero.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i="0" dirty="0" err="1" smtClean="0">
                <a:latin typeface="Courier" charset="0"/>
                <a:ea typeface="Courier" charset="0"/>
                <a:cs typeface="Courier" charset="0"/>
              </a:rPr>
              <a:t>getInt</a:t>
            </a:r>
            <a:r>
              <a:rPr lang="en-GB" i="0" dirty="0" smtClean="0">
                <a:latin typeface="Courier" charset="0"/>
                <a:ea typeface="Courier" charset="0"/>
                <a:cs typeface="Courier" charset="0"/>
              </a:rPr>
              <a:t>(0) -&gt; 1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i="0" dirty="0" err="1" smtClean="0">
                <a:latin typeface="Courier" charset="0"/>
                <a:ea typeface="Courier" charset="0"/>
                <a:cs typeface="Courier" charset="0"/>
              </a:rPr>
              <a:t>getString</a:t>
            </a:r>
            <a:r>
              <a:rPr lang="en-GB" i="0" dirty="0" smtClean="0">
                <a:latin typeface="Courier" charset="0"/>
                <a:ea typeface="Courier" charset="0"/>
                <a:cs typeface="Courier" charset="0"/>
              </a:rPr>
              <a:t>(1) -&gt; “Mark”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i="0" dirty="0" err="1" smtClean="0">
                <a:latin typeface="Courier" charset="0"/>
                <a:ea typeface="Courier" charset="0"/>
                <a:cs typeface="Courier" charset="0"/>
              </a:rPr>
              <a:t>getInt</a:t>
            </a:r>
            <a:r>
              <a:rPr lang="en-GB" i="0" dirty="0" smtClean="0">
                <a:latin typeface="Courier" charset="0"/>
                <a:ea typeface="Courier" charset="0"/>
                <a:cs typeface="Courier" charset="0"/>
              </a:rPr>
              <a:t>(2) -&gt; 22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5" y="3467100"/>
            <a:ext cx="11239500" cy="3238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228976" y="4886327"/>
            <a:ext cx="3457575" cy="21431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14601" y="4648858"/>
            <a:ext cx="414337" cy="523220"/>
          </a:xfrm>
          <a:prstGeom prst="rect">
            <a:avLst/>
          </a:prstGeom>
          <a:solidFill>
            <a:srgbClr val="EAD1DC"/>
          </a:solidFill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0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438502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Databases:  Reading Tasks/Cursors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0218"/>
            <a:ext cx="10129838" cy="1607345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To move onwards, we can call </a:t>
            </a:r>
            <a:r>
              <a:rPr lang="en-GB" sz="2400" dirty="0" err="1" smtClean="0">
                <a:latin typeface="Courier" charset="0"/>
                <a:ea typeface="Courier" charset="0"/>
                <a:cs typeface="Courier" charset="0"/>
              </a:rPr>
              <a:t>moveToNext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GB" sz="2400" dirty="0" smtClean="0"/>
              <a:t>.</a:t>
            </a:r>
            <a:endParaRPr lang="en-GB" i="0" dirty="0" smtClean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5" y="3467100"/>
            <a:ext cx="11239500" cy="3238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214688" y="4900616"/>
            <a:ext cx="3471862" cy="60007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14601" y="4677433"/>
            <a:ext cx="414337" cy="523220"/>
          </a:xfrm>
          <a:prstGeom prst="rect">
            <a:avLst/>
          </a:prstGeom>
          <a:solidFill>
            <a:srgbClr val="EAD1DC"/>
          </a:solidFill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1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53307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Databases:  Reading Tasks/Cursors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0218"/>
            <a:ext cx="10129838" cy="1607345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If we call </a:t>
            </a:r>
            <a:r>
              <a:rPr lang="en-GB" sz="2400" dirty="0" err="1" smtClean="0">
                <a:latin typeface="Courier" charset="0"/>
                <a:ea typeface="Courier" charset="0"/>
                <a:cs typeface="Courier" charset="0"/>
              </a:rPr>
              <a:t>moveToNext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GB" sz="2400" dirty="0"/>
              <a:t> </a:t>
            </a:r>
            <a:r>
              <a:rPr lang="en-GB" sz="2400" dirty="0" smtClean="0"/>
              <a:t>again</a:t>
            </a:r>
            <a:r>
              <a:rPr lang="mr-IN" sz="2400" dirty="0" smtClean="0"/>
              <a:t>…</a:t>
            </a:r>
            <a:endParaRPr lang="en-GB" i="0" dirty="0" smtClean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5" y="3467100"/>
            <a:ext cx="11239500" cy="3238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214688" y="4900616"/>
            <a:ext cx="3471862" cy="60007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14601" y="4677433"/>
            <a:ext cx="414337" cy="523220"/>
          </a:xfrm>
          <a:prstGeom prst="rect">
            <a:avLst/>
          </a:prstGeom>
          <a:solidFill>
            <a:srgbClr val="EAD1DC"/>
          </a:solidFill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1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11574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Databases:  Reading Tasks/Cursors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0218"/>
            <a:ext cx="10129838" cy="1607345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If we call </a:t>
            </a:r>
            <a:r>
              <a:rPr lang="en-GB" sz="2400" dirty="0" err="1" smtClean="0">
                <a:latin typeface="Courier" charset="0"/>
                <a:ea typeface="Courier" charset="0"/>
                <a:cs typeface="Courier" charset="0"/>
              </a:rPr>
              <a:t>moveToNext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GB" sz="2400" dirty="0"/>
              <a:t> </a:t>
            </a:r>
            <a:r>
              <a:rPr lang="en-GB" sz="2400" dirty="0" smtClean="0"/>
              <a:t>again</a:t>
            </a:r>
            <a:r>
              <a:rPr lang="mr-IN" sz="2400" dirty="0" smtClean="0"/>
              <a:t>…</a:t>
            </a:r>
            <a:endParaRPr lang="en-GB" i="0" dirty="0" smtClean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5" y="3467100"/>
            <a:ext cx="11239500" cy="3238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214688" y="4900616"/>
            <a:ext cx="3471862" cy="97154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14601" y="4677433"/>
            <a:ext cx="414337" cy="523220"/>
          </a:xfrm>
          <a:prstGeom prst="rect">
            <a:avLst/>
          </a:prstGeom>
          <a:solidFill>
            <a:srgbClr val="EAD1DC"/>
          </a:solidFill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51460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Recap - ListViews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 smtClean="0"/>
              <a:t>ListViews</a:t>
            </a:r>
            <a:r>
              <a:rPr lang="en-GB" sz="2400" dirty="0" smtClean="0"/>
              <a:t> display a list of items in any kind of list format.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They recycle views in the list to save memory, only showing what is needed.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 smtClean="0"/>
              <a:t>Adapters</a:t>
            </a:r>
            <a:r>
              <a:rPr lang="en-GB" sz="2400" dirty="0" smtClean="0"/>
              <a:t> map data to a ListView, maintaining a </a:t>
            </a:r>
            <a:r>
              <a:rPr lang="en-GB" sz="2400" b="1" dirty="0" smtClean="0">
                <a:solidFill>
                  <a:schemeClr val="accent6">
                    <a:lumMod val="75000"/>
                  </a:schemeClr>
                </a:solidFill>
              </a:rPr>
              <a:t>separation of concerns</a:t>
            </a:r>
            <a:r>
              <a:rPr lang="en-GB" sz="2400" dirty="0" smtClean="0">
                <a:solidFill>
                  <a:schemeClr val="tx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i="0" dirty="0" smtClean="0">
                <a:solidFill>
                  <a:schemeClr val="tx1"/>
                </a:solidFill>
              </a:rPr>
              <a:t>These have </a:t>
            </a:r>
            <a:r>
              <a:rPr lang="en-GB" i="0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getCount</a:t>
            </a:r>
            <a:r>
              <a:rPr lang="en-GB" i="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GB" i="0" dirty="0" smtClean="0">
                <a:solidFill>
                  <a:schemeClr val="tx1"/>
                </a:solidFill>
              </a:rPr>
              <a:t>, </a:t>
            </a:r>
            <a:r>
              <a:rPr lang="en-GB" i="0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getItem</a:t>
            </a:r>
            <a:r>
              <a:rPr lang="en-GB" i="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GB" i="0" dirty="0" smtClean="0">
                <a:solidFill>
                  <a:schemeClr val="tx1"/>
                </a:solidFill>
              </a:rPr>
              <a:t> and </a:t>
            </a:r>
            <a:r>
              <a:rPr lang="en-GB" i="0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getView</a:t>
            </a:r>
            <a:r>
              <a:rPr lang="en-GB" i="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GB" i="0" dirty="0" smtClean="0">
                <a:solidFill>
                  <a:schemeClr val="tx1"/>
                </a:solidFill>
              </a:rPr>
              <a:t>.</a:t>
            </a:r>
            <a:endParaRPr lang="en-GB" sz="2400" i="0" dirty="0" smtClean="0">
              <a:solidFill>
                <a:schemeClr val="tx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b="1" dirty="0">
              <a:solidFill>
                <a:schemeClr val="tx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>
                <a:solidFill>
                  <a:schemeClr val="tx1"/>
                </a:solidFill>
              </a:rPr>
              <a:t>This means that any type of data that can fit into an </a:t>
            </a:r>
            <a:r>
              <a:rPr lang="en-GB" sz="2400" b="1" dirty="0" smtClean="0">
                <a:solidFill>
                  <a:schemeClr val="tx1"/>
                </a:solidFill>
              </a:rPr>
              <a:t>adapter</a:t>
            </a:r>
            <a:r>
              <a:rPr lang="en-GB" sz="2400" dirty="0" smtClean="0">
                <a:solidFill>
                  <a:schemeClr val="tx1"/>
                </a:solidFill>
              </a:rPr>
              <a:t> can be displayed in a ListView.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1114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Databases:  Reading Tasks/Cursors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0218"/>
            <a:ext cx="10129838" cy="1607345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If we call </a:t>
            </a:r>
            <a:r>
              <a:rPr lang="en-GB" sz="2400" dirty="0" err="1" smtClean="0">
                <a:latin typeface="Courier" charset="0"/>
                <a:ea typeface="Courier" charset="0"/>
                <a:cs typeface="Courier" charset="0"/>
              </a:rPr>
              <a:t>moveToNext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GB" sz="2400" dirty="0"/>
              <a:t> </a:t>
            </a:r>
            <a:r>
              <a:rPr lang="en-GB" sz="2400" dirty="0" smtClean="0"/>
              <a:t>once more we run out of records, so it returns false to tell us there wasn’t a ”next” record.</a:t>
            </a:r>
            <a:endParaRPr lang="en-GB" i="0" dirty="0" smtClean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5" y="3467100"/>
            <a:ext cx="11239500" cy="3238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214688" y="4900616"/>
            <a:ext cx="3471862" cy="97154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14601" y="4677433"/>
            <a:ext cx="414337" cy="523220"/>
          </a:xfrm>
          <a:prstGeom prst="rect">
            <a:avLst/>
          </a:prstGeom>
          <a:solidFill>
            <a:srgbClr val="EAD1DC"/>
          </a:solidFill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2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540817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Databases:  Reading Tasks/Cursors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0218"/>
            <a:ext cx="10129838" cy="1607345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If we call </a:t>
            </a:r>
            <a:r>
              <a:rPr lang="en-GB" sz="2400" dirty="0" err="1" smtClean="0">
                <a:latin typeface="Courier" charset="0"/>
                <a:ea typeface="Courier" charset="0"/>
                <a:cs typeface="Courier" charset="0"/>
              </a:rPr>
              <a:t>moveToNext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GB" sz="2400" dirty="0"/>
              <a:t> </a:t>
            </a:r>
            <a:r>
              <a:rPr lang="en-GB" sz="2400" dirty="0" smtClean="0"/>
              <a:t>once more we run out of records, so it returns false to tell us there wasn’t a ”next” record.</a:t>
            </a:r>
            <a:endParaRPr lang="en-GB" i="0" dirty="0" smtClean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5" y="3467100"/>
            <a:ext cx="11239500" cy="3238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4601" y="4677433"/>
            <a:ext cx="414337" cy="523220"/>
          </a:xfrm>
          <a:prstGeom prst="rect">
            <a:avLst/>
          </a:prstGeom>
          <a:solidFill>
            <a:srgbClr val="EAD1DC"/>
          </a:solidFill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6265908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24880" y="5461686"/>
            <a:ext cx="2893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Coding time!</a:t>
            </a:r>
            <a:endParaRPr lang="en-GB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200" y="1119187"/>
            <a:ext cx="75311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Week: Putting it Together!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We will put everything we’ve learned so far together into a </a:t>
            </a:r>
            <a:r>
              <a:rPr lang="en-GB" sz="2400" b="1" dirty="0" smtClean="0"/>
              <a:t>complete working app!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Make sure you are up to date with everything we’ve done so far.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/>
              <a:t>I’ll upload all resources, slides and “work so far” code later this week for you all to look at.</a:t>
            </a:r>
          </a:p>
        </p:txBody>
      </p:sp>
    </p:spTree>
    <p:extLst>
      <p:ext uri="{BB962C8B-B14F-4D97-AF65-F5344CB8AC3E}">
        <p14:creationId xmlns:p14="http://schemas.microsoft.com/office/powerpoint/2010/main" val="11874067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67793" y="5490261"/>
            <a:ext cx="1721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 smtClean="0"/>
              <a:t>Done!</a:t>
            </a:r>
            <a:endParaRPr lang="en-GB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750" y="1335087"/>
            <a:ext cx="7112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7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740" y="2699952"/>
            <a:ext cx="9601200" cy="85879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400" dirty="0" smtClean="0"/>
              <a:t>Storing Data</a:t>
            </a:r>
            <a:br>
              <a:rPr lang="en-GB" sz="5400" dirty="0" smtClean="0"/>
            </a:br>
            <a:r>
              <a:rPr lang="en-GB" sz="5400" dirty="0" smtClean="0"/>
              <a:t/>
            </a:r>
            <a:br>
              <a:rPr lang="en-GB" sz="5400" dirty="0" smtClean="0"/>
            </a:b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57650" y="3932115"/>
            <a:ext cx="459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Handout:</a:t>
            </a:r>
          </a:p>
          <a:p>
            <a:pPr algn="ctr"/>
            <a:r>
              <a:rPr lang="en-GB" b="1" dirty="0"/>
              <a:t>https://</a:t>
            </a:r>
            <a:r>
              <a:rPr lang="en-GB" b="1" dirty="0" err="1"/>
              <a:t>tinyurl.com</a:t>
            </a:r>
            <a:r>
              <a:rPr lang="en-GB" b="1" dirty="0"/>
              <a:t>/android-lecture4-handout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11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Storing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There are </a:t>
            </a:r>
            <a:r>
              <a:rPr lang="en-GB" sz="2400" b="1" dirty="0" smtClean="0"/>
              <a:t>many reasons</a:t>
            </a:r>
            <a:r>
              <a:rPr lang="en-GB" sz="2400" dirty="0" smtClean="0"/>
              <a:t> why you’d want to store data on a user’s device.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i="0" dirty="0" smtClean="0"/>
              <a:t>Preferences, app content, high scores, game progress, usage logs, etc.</a:t>
            </a:r>
            <a:endParaRPr lang="en-GB" sz="2400" i="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0" dirty="0" smtClean="0"/>
              <a:t>The data is </a:t>
            </a:r>
            <a:r>
              <a:rPr lang="en-GB" sz="2400" b="1" i="0" dirty="0" smtClean="0"/>
              <a:t>persistent</a:t>
            </a:r>
            <a:r>
              <a:rPr lang="en-GB" sz="2400" i="0" dirty="0" smtClean="0"/>
              <a:t>, meaning it still exists if the app closes or the device reboots.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0" dirty="0" smtClean="0"/>
              <a:t>There are three main ways to store data</a:t>
            </a:r>
            <a:r>
              <a:rPr lang="mr-IN" sz="2400" i="0" dirty="0" smtClean="0"/>
              <a:t>…</a:t>
            </a:r>
            <a:endParaRPr lang="en-GB" sz="2400" i="0" dirty="0"/>
          </a:p>
        </p:txBody>
      </p:sp>
    </p:spTree>
    <p:extLst>
      <p:ext uri="{BB962C8B-B14F-4D97-AF65-F5344CB8AC3E}">
        <p14:creationId xmlns:p14="http://schemas.microsoft.com/office/powerpoint/2010/main" val="1040585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Storing Data: Plain Files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Your app can </a:t>
            </a:r>
            <a:r>
              <a:rPr lang="en-GB" sz="2400" b="1" dirty="0" smtClean="0"/>
              <a:t>write and read any kind of file </a:t>
            </a:r>
            <a:r>
              <a:rPr lang="en-GB" sz="2400" dirty="0" smtClean="0"/>
              <a:t>to a private area, accessible only to your app.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This is useful if you have your own </a:t>
            </a:r>
            <a:r>
              <a:rPr lang="en-GB" sz="2400" b="1" dirty="0" smtClean="0"/>
              <a:t>proprietary file format</a:t>
            </a:r>
            <a:r>
              <a:rPr lang="en-GB" sz="2400" dirty="0" smtClean="0"/>
              <a:t>, or your have </a:t>
            </a:r>
            <a:r>
              <a:rPr lang="en-GB" sz="2400" b="1" dirty="0" smtClean="0"/>
              <a:t>large BLOBs (</a:t>
            </a:r>
            <a:r>
              <a:rPr lang="en-GB" sz="2400" dirty="0" smtClean="0">
                <a:solidFill>
                  <a:schemeClr val="accent6">
                    <a:lumMod val="75000"/>
                  </a:schemeClr>
                </a:solidFill>
              </a:rPr>
              <a:t>Binary Large </a:t>
            </a:r>
            <a:r>
              <a:rPr lang="en-GB" sz="2400" dirty="0" err="1" smtClean="0">
                <a:solidFill>
                  <a:schemeClr val="accent6">
                    <a:lumMod val="75000"/>
                  </a:schemeClr>
                </a:solidFill>
              </a:rPr>
              <a:t>OBject</a:t>
            </a:r>
            <a:r>
              <a:rPr lang="en-GB" sz="2400" dirty="0" smtClean="0"/>
              <a:t>) of data to store.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We will not be using or studying this method.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85433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Storing Data: Shared Preferences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 smtClean="0"/>
              <a:t>Shared preferences </a:t>
            </a:r>
            <a:r>
              <a:rPr lang="en-GB" sz="2400" dirty="0" smtClean="0"/>
              <a:t>is a utility built into Android that is primitive, but </a:t>
            </a:r>
            <a:r>
              <a:rPr lang="en-GB" sz="2400" b="1" dirty="0" smtClean="0"/>
              <a:t>very easy to use.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You can use shared preferences to store simple </a:t>
            </a:r>
            <a:r>
              <a:rPr lang="en-GB" sz="2400" b="1" dirty="0" smtClean="0"/>
              <a:t>key/value information</a:t>
            </a:r>
            <a:r>
              <a:rPr lang="en-GB" sz="2400" dirty="0" smtClean="0"/>
              <a:t>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3098907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306</TotalTime>
  <Words>1326</Words>
  <Application>Microsoft Macintosh PowerPoint</Application>
  <PresentationFormat>Widescreen</PresentationFormat>
  <Paragraphs>220</Paragraphs>
  <Slides>54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Calibri</vt:lpstr>
      <vt:lpstr>Courier</vt:lpstr>
      <vt:lpstr>Franklin Gothic Book</vt:lpstr>
      <vt:lpstr>Mangal</vt:lpstr>
      <vt:lpstr>Crop</vt:lpstr>
      <vt:lpstr>Build x : android</vt:lpstr>
      <vt:lpstr>Recap</vt:lpstr>
      <vt:lpstr>Recap – What are we doing?</vt:lpstr>
      <vt:lpstr>Recap - ListViews</vt:lpstr>
      <vt:lpstr>Recap - ListViews</vt:lpstr>
      <vt:lpstr>Storing Data  </vt:lpstr>
      <vt:lpstr>Storing Data</vt:lpstr>
      <vt:lpstr>Storing Data: Plain Files</vt:lpstr>
      <vt:lpstr>Storing Data: Shared Preferences</vt:lpstr>
      <vt:lpstr>Storing Data: Databases</vt:lpstr>
      <vt:lpstr>Shared Preferences</vt:lpstr>
      <vt:lpstr>Storing Data: Shared Preferences</vt:lpstr>
      <vt:lpstr>Storing Data: Shared Preferences</vt:lpstr>
      <vt:lpstr>PowerPoint Presentation</vt:lpstr>
      <vt:lpstr>Side Note: Models</vt:lpstr>
      <vt:lpstr>PowerPoint Presentation</vt:lpstr>
      <vt:lpstr>PowerPoint Presentation</vt:lpstr>
      <vt:lpstr>Models</vt:lpstr>
      <vt:lpstr>PowerPoint Presentation</vt:lpstr>
      <vt:lpstr>Databases</vt:lpstr>
      <vt:lpstr>Databases: 60-Second Recap</vt:lpstr>
      <vt:lpstr>Databases: SQL and SQLite</vt:lpstr>
      <vt:lpstr>Databases: SQL</vt:lpstr>
      <vt:lpstr>Databases: SQL</vt:lpstr>
      <vt:lpstr>Databases: SQL</vt:lpstr>
      <vt:lpstr>Databases: SQL</vt:lpstr>
      <vt:lpstr>Databases: SQL</vt:lpstr>
      <vt:lpstr>Databases: SQL</vt:lpstr>
      <vt:lpstr>Databases</vt:lpstr>
      <vt:lpstr>PowerPoint Presentation</vt:lpstr>
      <vt:lpstr>Databases: Creating a Helper</vt:lpstr>
      <vt:lpstr>Databases: Creating a Helper</vt:lpstr>
      <vt:lpstr>PowerPoint Presentation</vt:lpstr>
      <vt:lpstr>Databases: Creating a Table</vt:lpstr>
      <vt:lpstr>Databases – Creating a Table</vt:lpstr>
      <vt:lpstr>PowerPoint Presentation</vt:lpstr>
      <vt:lpstr>Databases: Inserting a Task</vt:lpstr>
      <vt:lpstr>Databases: Inserting a Task</vt:lpstr>
      <vt:lpstr>PowerPoint Presentation</vt:lpstr>
      <vt:lpstr>Databases: Reading Tasks</vt:lpstr>
      <vt:lpstr>Database: Reading Tasks</vt:lpstr>
      <vt:lpstr>Databases: Reading Tasks/Cursors</vt:lpstr>
      <vt:lpstr>Databases:  Reading Tasks/Cursors</vt:lpstr>
      <vt:lpstr>Databases:  Reading Tasks/Cursors</vt:lpstr>
      <vt:lpstr>Databases:  Reading Tasks/Cursors</vt:lpstr>
      <vt:lpstr>Databases:  Reading Tasks/Cursors</vt:lpstr>
      <vt:lpstr>Databases:  Reading Tasks/Cursors</vt:lpstr>
      <vt:lpstr>Databases:  Reading Tasks/Cursors</vt:lpstr>
      <vt:lpstr>Databases:  Reading Tasks/Cursors</vt:lpstr>
      <vt:lpstr>Databases:  Reading Tasks/Cursors</vt:lpstr>
      <vt:lpstr>Databases:  Reading Tasks/Cursors</vt:lpstr>
      <vt:lpstr>PowerPoint Presentation</vt:lpstr>
      <vt:lpstr>Next Week: Putting it Together!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x : android</dc:title>
  <dc:creator>Subratty, Shakeel</dc:creator>
  <cp:lastModifiedBy>Subratty, Shakeel</cp:lastModifiedBy>
  <cp:revision>50</cp:revision>
  <dcterms:created xsi:type="dcterms:W3CDTF">2018-02-20T11:53:18Z</dcterms:created>
  <dcterms:modified xsi:type="dcterms:W3CDTF">2018-02-20T17:19:53Z</dcterms:modified>
</cp:coreProperties>
</file>